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B0604020202020204" charset="0"/>
      <p:regular r:id="rId25"/>
      <p:bold r:id="rId26"/>
      <p:italic r:id="rId27"/>
      <p:boldItalic r:id="rId28"/>
    </p:embeddedFont>
    <p:embeddedFont>
      <p:font typeface="Roboto Black" panose="020B0604020202020204" charset="0"/>
      <p:bold r:id="rId29"/>
      <p:boldItalic r:id="rId30"/>
    </p:embeddedFont>
    <p:embeddedFont>
      <p:font typeface="Roboto Light" panose="020B0604020202020204" charset="0"/>
      <p:regular r:id="rId31"/>
      <p:bold r:id="rId32"/>
      <p:italic r:id="rId33"/>
      <p:boldItalic r:id="rId34"/>
    </p:embeddedFont>
    <p:embeddedFont>
      <p:font typeface="Roboto Medium" panose="020B0604020202020204" charset="0"/>
      <p:regular r:id="rId35"/>
      <p:bold r:id="rId36"/>
      <p:italic r:id="rId37"/>
      <p:boldItalic r:id="rId38"/>
    </p:embeddedFont>
    <p:embeddedFont>
      <p:font typeface="Roboto Thin"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85BA82-7126-4422-B75E-466D96B5A961}">
  <a:tblStyle styleId="{A685BA82-7126-4422-B75E-466D96B5A9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035" autoAdjust="0"/>
  </p:normalViewPr>
  <p:slideViewPr>
    <p:cSldViewPr snapToGrid="0">
      <p:cViewPr varScale="1">
        <p:scale>
          <a:sx n="64" d="100"/>
          <a:sy n="64" d="100"/>
        </p:scale>
        <p:origin x="1566" y="66"/>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can I meet the audit requirement for removing Open Ports and Protocols if I need specific ports for essential business services? Again, CIS Control 9 and indeed any Security Auditor acknowledge that business services do need to network accessible and there will always be open ports within any network, hence the supplementary guidance “Apply host-based firewalls or port filtering tools on end systems, with a default-deny rule that drops all traffic except those services and ports that are explicitly allowed”, and “Place application firewalls in front of any critical servers to verify and validate the traffic going to the server. Any unauthorized traffic should be blocked and logged”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https://www.newnettechnologies.com/downloads/NNT-Open-Port-Hardening-Guide.pdf</a:t>
            </a:r>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https://blog.securityinnovation.com/blog/2014/01/preventing-shell-upload-vulnerabilities-in-php.html</a:t>
            </a: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endParaRPr sz="31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File Inclusion</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I was able to use </a:t>
            </a:r>
            <a:r>
              <a:rPr lang="en-US" sz="1200" dirty="0" err="1">
                <a:latin typeface="Roboto"/>
                <a:ea typeface="Roboto"/>
                <a:cs typeface="Roboto"/>
                <a:sym typeface="Roboto"/>
              </a:rPr>
              <a:t>msfvenom</a:t>
            </a:r>
            <a:r>
              <a:rPr lang="en-US" sz="1200" dirty="0">
                <a:latin typeface="Roboto"/>
                <a:ea typeface="Roboto"/>
                <a:cs typeface="Roboto"/>
                <a:sym typeface="Roboto"/>
              </a:rPr>
              <a:t> to create a php reverse shell payload and upload that payload within the company server using </a:t>
            </a:r>
            <a:r>
              <a:rPr lang="en-US" sz="1200" dirty="0" err="1">
                <a:latin typeface="Roboto"/>
                <a:ea typeface="Roboto"/>
                <a:cs typeface="Roboto"/>
                <a:sym typeface="Roboto"/>
              </a:rPr>
              <a:t>webdav</a:t>
            </a:r>
            <a:r>
              <a:rPr lang="en-US" sz="1200" dirty="0">
                <a:latin typeface="Roboto"/>
                <a:ea typeface="Roboto"/>
                <a:cs typeface="Roboto"/>
                <a:sym typeface="Roboto"/>
              </a:rPr>
              <a:t>.</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Successful exploitation of PHP file inclusion may result in information disclosure or compromise of the vulnerable system. A remote attacker can read and write files or execute arbitrary code on the target system with privileges of the web server</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701039DD-40D0-4E7B-9185-B67A010B26B9}"/>
              </a:ext>
            </a:extLst>
          </p:cNvPr>
          <p:cNvPicPr>
            <a:picLocks noChangeAspect="1"/>
          </p:cNvPicPr>
          <p:nvPr/>
        </p:nvPicPr>
        <p:blipFill>
          <a:blip r:embed="rId3"/>
          <a:stretch>
            <a:fillRect/>
          </a:stretch>
        </p:blipFill>
        <p:spPr>
          <a:xfrm>
            <a:off x="6324825" y="1548229"/>
            <a:ext cx="2675584" cy="2695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3" name="Google Shape;1163;p65"/>
          <p:cNvSpPr txBox="1">
            <a:spLocks noGrp="1"/>
          </p:cNvSpPr>
          <p:nvPr>
            <p:ph type="subTitle" idx="1"/>
          </p:nvPr>
        </p:nvSpPr>
        <p:spPr>
          <a:xfrm>
            <a:off x="3712025" y="67597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port scan occur? 2202</a:t>
            </a:r>
            <a:endParaRPr sz="1200" dirty="0"/>
          </a:p>
          <a:p>
            <a:pPr marL="320040" lvl="0" indent="-167640" algn="l" rtl="0">
              <a:spcBef>
                <a:spcPts val="0"/>
              </a:spcBef>
              <a:spcAft>
                <a:spcPts val="0"/>
              </a:spcAft>
              <a:buSzPts val="1200"/>
              <a:buChar char="●"/>
            </a:pPr>
            <a:r>
              <a:rPr lang="en" sz="1200" dirty="0"/>
              <a:t>How many packets were sent, and from which IP?</a:t>
            </a:r>
            <a:endParaRPr sz="1200" dirty="0"/>
          </a:p>
          <a:p>
            <a:pPr marL="320040" lvl="0" indent="-167640" algn="l" rtl="0">
              <a:spcBef>
                <a:spcPts val="0"/>
              </a:spcBef>
              <a:spcAft>
                <a:spcPts val="0"/>
              </a:spcAft>
              <a:buSzPts val="1200"/>
              <a:buChar char="●"/>
            </a:pPr>
            <a:r>
              <a:rPr lang="en" sz="1200" dirty="0"/>
              <a:t>What indicates that this was a port scan?</a:t>
            </a:r>
            <a:endParaRPr sz="1200" dirty="0"/>
          </a:p>
        </p:txBody>
      </p:sp>
      <p:pic>
        <p:nvPicPr>
          <p:cNvPr id="1164" name="Google Shape;1164;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a:extLst>
              <a:ext uri="{FF2B5EF4-FFF2-40B4-BE49-F238E27FC236}">
                <a16:creationId xmlns:a16="http://schemas.microsoft.com/office/drawing/2014/main" id="{3BC08855-CC55-437C-8F60-DC312BB08479}"/>
              </a:ext>
            </a:extLst>
          </p:cNvPr>
          <p:cNvPicPr>
            <a:picLocks noChangeAspect="1"/>
          </p:cNvPicPr>
          <p:nvPr/>
        </p:nvPicPr>
        <p:blipFill>
          <a:blip r:embed="rId4"/>
          <a:stretch>
            <a:fillRect/>
          </a:stretch>
        </p:blipFill>
        <p:spPr>
          <a:xfrm>
            <a:off x="-5497" y="1467800"/>
            <a:ext cx="9149497" cy="2384100"/>
          </a:xfrm>
          <a:prstGeom prst="rect">
            <a:avLst/>
          </a:prstGeom>
        </p:spPr>
      </p:pic>
      <p:sp>
        <p:nvSpPr>
          <p:cNvPr id="4" name="TextBox 3">
            <a:extLst>
              <a:ext uri="{FF2B5EF4-FFF2-40B4-BE49-F238E27FC236}">
                <a16:creationId xmlns:a16="http://schemas.microsoft.com/office/drawing/2014/main" id="{A82C97F7-8F77-4965-8E91-646E9296AF25}"/>
              </a:ext>
            </a:extLst>
          </p:cNvPr>
          <p:cNvSpPr txBox="1"/>
          <p:nvPr/>
        </p:nvSpPr>
        <p:spPr>
          <a:xfrm>
            <a:off x="0" y="4098193"/>
            <a:ext cx="8630889" cy="553998"/>
          </a:xfrm>
          <a:prstGeom prst="rect">
            <a:avLst/>
          </a:prstGeom>
          <a:noFill/>
        </p:spPr>
        <p:txBody>
          <a:bodyPr wrap="none" rtlCol="0">
            <a:spAutoFit/>
          </a:bodyPr>
          <a:lstStyle/>
          <a:p>
            <a:pPr marL="285750" indent="-285750">
              <a:buFont typeface="Arial" panose="020B0604020202020204" pitchFamily="34" charset="0"/>
              <a:buChar char="•"/>
            </a:pPr>
            <a:r>
              <a:rPr lang="en-US" sz="1000" dirty="0"/>
              <a:t>This port scan started at 13:31:36 to 13:32:10</a:t>
            </a:r>
          </a:p>
          <a:p>
            <a:pPr marL="285750" indent="-285750">
              <a:buFont typeface="Arial" panose="020B0604020202020204" pitchFamily="34" charset="0"/>
              <a:buChar char="•"/>
            </a:pPr>
            <a:r>
              <a:rPr lang="en-US" sz="1000" dirty="0"/>
              <a:t>8016 packets were recorded</a:t>
            </a:r>
          </a:p>
          <a:p>
            <a:pPr marL="285750" indent="-285750">
              <a:buFont typeface="Arial" panose="020B0604020202020204" pitchFamily="34" charset="0"/>
              <a:buChar char="•"/>
            </a:pPr>
            <a:r>
              <a:rPr lang="en-US" sz="1000" dirty="0"/>
              <a:t>A TCP connection where the Source IP and Destination IP remained the same, while the destination port is changing during a shot period of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0" name="Google Shape;1170;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request for the hidden directory. </a:t>
            </a:r>
            <a:endParaRPr>
              <a:latin typeface="Roboto"/>
              <a:ea typeface="Roboto"/>
              <a:cs typeface="Roboto"/>
              <a:sym typeface="Roboto"/>
            </a:endParaRPr>
          </a:p>
        </p:txBody>
      </p:sp>
      <p:sp>
        <p:nvSpPr>
          <p:cNvPr id="1173" name="Google Shape;1173;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request occur? How many requests were made?</a:t>
            </a:r>
            <a:endParaRPr sz="1200"/>
          </a:p>
          <a:p>
            <a:pPr marL="320040" lvl="0" indent="-167640" algn="l" rtl="0">
              <a:spcBef>
                <a:spcPts val="0"/>
              </a:spcBef>
              <a:spcAft>
                <a:spcPts val="0"/>
              </a:spcAft>
              <a:buSzPts val="1200"/>
              <a:buChar char="●"/>
            </a:pPr>
            <a:r>
              <a:rPr lang="en" sz="1200"/>
              <a:t>Which files were requested? What did they contain?</a:t>
            </a:r>
            <a:endParaRPr sz="1200"/>
          </a:p>
        </p:txBody>
      </p:sp>
      <p:pic>
        <p:nvPicPr>
          <p:cNvPr id="1174" name="Google Shape;1174;p66"/>
          <p:cNvPicPr preferRelativeResize="0"/>
          <p:nvPr/>
        </p:nvPicPr>
        <p:blipFill>
          <a:blip r:embed="rId3">
            <a:alphaModFix/>
          </a:blip>
          <a:stretch>
            <a:fillRect/>
          </a:stretch>
        </p:blipFill>
        <p:spPr>
          <a:xfrm>
            <a:off x="3761300" y="835137"/>
            <a:ext cx="424701" cy="331225"/>
          </a:xfrm>
          <a:prstGeom prst="rect">
            <a:avLst/>
          </a:prstGeom>
          <a:noFill/>
          <a:ln>
            <a:noFill/>
          </a:ln>
        </p:spPr>
      </p:pic>
      <p:sp>
        <p:nvSpPr>
          <p:cNvPr id="2" name="TextBox 1">
            <a:extLst>
              <a:ext uri="{FF2B5EF4-FFF2-40B4-BE49-F238E27FC236}">
                <a16:creationId xmlns:a16="http://schemas.microsoft.com/office/drawing/2014/main" id="{021DB7A8-3EB1-49D4-9DE3-E1BBAFBA8B1D}"/>
              </a:ext>
            </a:extLst>
          </p:cNvPr>
          <p:cNvSpPr txBox="1"/>
          <p:nvPr/>
        </p:nvSpPr>
        <p:spPr>
          <a:xfrm>
            <a:off x="627961" y="4164376"/>
            <a:ext cx="2610010" cy="954107"/>
          </a:xfrm>
          <a:prstGeom prst="rect">
            <a:avLst/>
          </a:prstGeom>
          <a:noFill/>
        </p:spPr>
        <p:txBody>
          <a:bodyPr wrap="none" rtlCol="0">
            <a:spAutoFit/>
          </a:bodyPr>
          <a:lstStyle/>
          <a:p>
            <a:pPr marL="285750" indent="-285750">
              <a:buFont typeface="Arial" panose="020B0604020202020204" pitchFamily="34" charset="0"/>
              <a:buChar char="•"/>
            </a:pPr>
            <a:r>
              <a:rPr lang="en-US" dirty="0"/>
              <a:t>Time: 23:55:50 to 23:56:59</a:t>
            </a:r>
          </a:p>
          <a:p>
            <a:pPr marL="285750" indent="-285750">
              <a:buFont typeface="Arial" panose="020B0604020202020204" pitchFamily="34" charset="0"/>
              <a:buChar char="•"/>
            </a:pPr>
            <a:r>
              <a:rPr lang="en-US" dirty="0"/>
              <a:t>A total of 16528 requests</a:t>
            </a:r>
          </a:p>
          <a:p>
            <a:pPr marL="285750" indent="-285750">
              <a:buFont typeface="Arial" panose="020B0604020202020204" pitchFamily="34" charset="0"/>
              <a:buChar char="•"/>
            </a:pPr>
            <a:r>
              <a:rPr lang="en-US" dirty="0"/>
              <a:t>Associated Company files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5820C0FE-9026-47CE-BB57-0E811CCB1C63}"/>
              </a:ext>
            </a:extLst>
          </p:cNvPr>
          <p:cNvPicPr>
            <a:picLocks noChangeAspect="1"/>
          </p:cNvPicPr>
          <p:nvPr/>
        </p:nvPicPr>
        <p:blipFill>
          <a:blip r:embed="rId4"/>
          <a:stretch>
            <a:fillRect/>
          </a:stretch>
        </p:blipFill>
        <p:spPr>
          <a:xfrm>
            <a:off x="0" y="1454189"/>
            <a:ext cx="9144000" cy="2559099"/>
          </a:xfrm>
          <a:prstGeom prst="rect">
            <a:avLst/>
          </a:prstGeom>
        </p:spPr>
      </p:pic>
      <p:sp>
        <p:nvSpPr>
          <p:cNvPr id="5" name="TextBox 4">
            <a:extLst>
              <a:ext uri="{FF2B5EF4-FFF2-40B4-BE49-F238E27FC236}">
                <a16:creationId xmlns:a16="http://schemas.microsoft.com/office/drawing/2014/main" id="{A6892291-B42E-4EB6-81BC-094305DEF942}"/>
              </a:ext>
            </a:extLst>
          </p:cNvPr>
          <p:cNvSpPr txBox="1"/>
          <p:nvPr/>
        </p:nvSpPr>
        <p:spPr>
          <a:xfrm>
            <a:off x="4134296" y="4137437"/>
            <a:ext cx="4205474" cy="523220"/>
          </a:xfrm>
          <a:prstGeom prst="rect">
            <a:avLst/>
          </a:prstGeom>
          <a:noFill/>
        </p:spPr>
        <p:txBody>
          <a:bodyPr wrap="square" rtlCol="0">
            <a:spAutoFit/>
          </a:bodyPr>
          <a:lstStyle/>
          <a:p>
            <a:pPr marL="285750" indent="-285750">
              <a:buFont typeface="Arial" panose="020B0604020202020204" pitchFamily="34" charset="0"/>
              <a:buChar char="•"/>
            </a:pPr>
            <a:r>
              <a:rPr lang="en-US" dirty="0"/>
              <a:t>The file contains instructions on how to access the server and employee names, blogs…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83" name="Google Shape;1183;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in the attack?</a:t>
            </a:r>
            <a:endParaRPr sz="1200"/>
          </a:p>
          <a:p>
            <a:pPr marL="320040" lvl="0" indent="-167640" algn="l" rtl="0">
              <a:spcBef>
                <a:spcPts val="0"/>
              </a:spcBef>
              <a:spcAft>
                <a:spcPts val="0"/>
              </a:spcAft>
              <a:buSzPts val="1200"/>
              <a:buChar char="●"/>
            </a:pPr>
            <a:r>
              <a:rPr lang="en" sz="1200"/>
              <a:t>How many requests had been made before the attacker </a:t>
            </a:r>
            <a:br>
              <a:rPr lang="en" sz="1200"/>
            </a:br>
            <a:r>
              <a:rPr lang="en" sz="1200"/>
              <a:t>discovered the password?</a:t>
            </a:r>
            <a:endParaRPr sz="1200"/>
          </a:p>
        </p:txBody>
      </p:sp>
      <p:pic>
        <p:nvPicPr>
          <p:cNvPr id="1184" name="Google Shape;1184;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a:extLst>
              <a:ext uri="{FF2B5EF4-FFF2-40B4-BE49-F238E27FC236}">
                <a16:creationId xmlns:a16="http://schemas.microsoft.com/office/drawing/2014/main" id="{40DCAF8A-4E2A-483E-B60A-40077B86AA5A}"/>
              </a:ext>
            </a:extLst>
          </p:cNvPr>
          <p:cNvPicPr>
            <a:picLocks noChangeAspect="1"/>
          </p:cNvPicPr>
          <p:nvPr/>
        </p:nvPicPr>
        <p:blipFill>
          <a:blip r:embed="rId4"/>
          <a:stretch>
            <a:fillRect/>
          </a:stretch>
        </p:blipFill>
        <p:spPr>
          <a:xfrm>
            <a:off x="0" y="1467799"/>
            <a:ext cx="9144000" cy="2422855"/>
          </a:xfrm>
          <a:prstGeom prst="rect">
            <a:avLst/>
          </a:prstGeom>
        </p:spPr>
      </p:pic>
      <p:sp>
        <p:nvSpPr>
          <p:cNvPr id="4" name="TextBox 3">
            <a:extLst>
              <a:ext uri="{FF2B5EF4-FFF2-40B4-BE49-F238E27FC236}">
                <a16:creationId xmlns:a16="http://schemas.microsoft.com/office/drawing/2014/main" id="{A8EBE17E-D162-4049-A3E9-67757CD318C8}"/>
              </a:ext>
            </a:extLst>
          </p:cNvPr>
          <p:cNvSpPr txBox="1"/>
          <p:nvPr/>
        </p:nvSpPr>
        <p:spPr>
          <a:xfrm>
            <a:off x="265814" y="4210493"/>
            <a:ext cx="3137397" cy="523220"/>
          </a:xfrm>
          <a:prstGeom prst="rect">
            <a:avLst/>
          </a:prstGeom>
          <a:noFill/>
        </p:spPr>
        <p:txBody>
          <a:bodyPr wrap="none" rtlCol="0">
            <a:spAutoFit/>
          </a:bodyPr>
          <a:lstStyle/>
          <a:p>
            <a:pPr marL="285750" indent="-285750">
              <a:buFont typeface="Arial" panose="020B0604020202020204" pitchFamily="34" charset="0"/>
              <a:buChar char="•"/>
            </a:pPr>
            <a:r>
              <a:rPr lang="en-US" dirty="0"/>
              <a:t>14,404 requests were made</a:t>
            </a:r>
          </a:p>
          <a:p>
            <a:pPr marL="285750" indent="-285750">
              <a:buFont typeface="Arial" panose="020B0604020202020204" pitchFamily="34" charset="0"/>
              <a:buChar char="•"/>
            </a:pPr>
            <a:r>
              <a:rPr lang="en-US" dirty="0"/>
              <a:t>14,402 Error requests were made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193" name="Google Shape;1193;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to this directory?</a:t>
            </a:r>
            <a:endParaRPr sz="1200"/>
          </a:p>
          <a:p>
            <a:pPr marL="320040" lvl="0" indent="-167640" algn="l" rtl="0">
              <a:spcBef>
                <a:spcPts val="0"/>
              </a:spcBef>
              <a:spcAft>
                <a:spcPts val="0"/>
              </a:spcAft>
              <a:buSzPts val="1200"/>
              <a:buChar char="●"/>
            </a:pPr>
            <a:r>
              <a:rPr lang="en" sz="1200"/>
              <a:t>Which files were requested?</a:t>
            </a:r>
            <a:endParaRPr sz="1200"/>
          </a:p>
        </p:txBody>
      </p:sp>
      <p:pic>
        <p:nvPicPr>
          <p:cNvPr id="1194" name="Google Shape;1194;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a:extLst>
              <a:ext uri="{FF2B5EF4-FFF2-40B4-BE49-F238E27FC236}">
                <a16:creationId xmlns:a16="http://schemas.microsoft.com/office/drawing/2014/main" id="{A941FA06-654F-4371-86D8-9C102CF44812}"/>
              </a:ext>
            </a:extLst>
          </p:cNvPr>
          <p:cNvPicPr>
            <a:picLocks noChangeAspect="1"/>
          </p:cNvPicPr>
          <p:nvPr/>
        </p:nvPicPr>
        <p:blipFill>
          <a:blip r:embed="rId4"/>
          <a:stretch>
            <a:fillRect/>
          </a:stretch>
        </p:blipFill>
        <p:spPr>
          <a:xfrm>
            <a:off x="0" y="1467800"/>
            <a:ext cx="9144000" cy="2432512"/>
          </a:xfrm>
          <a:prstGeom prst="rect">
            <a:avLst/>
          </a:prstGeom>
        </p:spPr>
      </p:pic>
      <p:sp>
        <p:nvSpPr>
          <p:cNvPr id="4" name="TextBox 3">
            <a:extLst>
              <a:ext uri="{FF2B5EF4-FFF2-40B4-BE49-F238E27FC236}">
                <a16:creationId xmlns:a16="http://schemas.microsoft.com/office/drawing/2014/main" id="{5142DD26-2079-4A7F-A4C9-D403200BAA5E}"/>
              </a:ext>
            </a:extLst>
          </p:cNvPr>
          <p:cNvSpPr txBox="1"/>
          <p:nvPr/>
        </p:nvSpPr>
        <p:spPr>
          <a:xfrm>
            <a:off x="489098" y="4221126"/>
            <a:ext cx="3826689" cy="523220"/>
          </a:xfrm>
          <a:prstGeom prst="rect">
            <a:avLst/>
          </a:prstGeom>
          <a:noFill/>
        </p:spPr>
        <p:txBody>
          <a:bodyPr wrap="none" rtlCol="0">
            <a:spAutoFit/>
          </a:bodyPr>
          <a:lstStyle/>
          <a:p>
            <a:pPr marL="285750" indent="-285750">
              <a:buFont typeface="Arial" panose="020B0604020202020204" pitchFamily="34" charset="0"/>
              <a:buChar char="•"/>
            </a:pPr>
            <a:r>
              <a:rPr lang="en-US" dirty="0"/>
              <a:t>1020 requests were made</a:t>
            </a:r>
          </a:p>
          <a:p>
            <a:pPr marL="285750" indent="-285750">
              <a:buFont typeface="Arial" panose="020B0604020202020204" pitchFamily="34" charset="0"/>
              <a:buChar char="•"/>
            </a:pPr>
            <a:r>
              <a:rPr lang="en-US" dirty="0" err="1"/>
              <a:t>Exploit.php</a:t>
            </a:r>
            <a:r>
              <a:rPr lang="en-US" dirty="0"/>
              <a:t>, </a:t>
            </a:r>
            <a:r>
              <a:rPr lang="en-US" dirty="0" err="1"/>
              <a:t>payload.php</a:t>
            </a:r>
            <a:r>
              <a:rPr lang="en-US" dirty="0"/>
              <a:t>, and </a:t>
            </a:r>
            <a:r>
              <a:rPr lang="en-US" dirty="0" err="1"/>
              <a:t>passwd.dav</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port scans?</a:t>
            </a:r>
            <a:endParaRPr sz="1400" dirty="0"/>
          </a:p>
          <a:p>
            <a:pPr marL="0" lvl="0" indent="0" algn="l" rtl="0">
              <a:spcBef>
                <a:spcPts val="0"/>
              </a:spcBef>
              <a:spcAft>
                <a:spcPts val="0"/>
              </a:spcAft>
              <a:buNone/>
            </a:pPr>
            <a:endParaRPr sz="1400" dirty="0"/>
          </a:p>
          <a:p>
            <a:r>
              <a:rPr lang="en-US" sz="1400" dirty="0"/>
              <a:t>Monitor for multiple requests to an IP on different Ports.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r>
              <a:rPr lang="en" sz="1400" dirty="0"/>
              <a:t>What threshold would you set to activate this alarm? </a:t>
            </a:r>
            <a:r>
              <a:rPr lang="en-US" sz="1400" dirty="0"/>
              <a:t>No more than five</a:t>
            </a:r>
          </a:p>
          <a:p>
            <a:pPr marL="0" lvl="0" indent="0" algn="l" rtl="0">
              <a:spcBef>
                <a:spcPts val="0"/>
              </a:spcBef>
              <a:spcAft>
                <a:spcPts val="0"/>
              </a:spcAft>
              <a:buNone/>
            </a:pPr>
            <a:endParaRPr sz="1400"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configurations can be set on the host to mitigate port scans?</a:t>
            </a:r>
            <a:endParaRPr sz="1400" dirty="0"/>
          </a:p>
          <a:p>
            <a:pPr marL="0" lvl="0" indent="0" algn="l" rtl="0">
              <a:spcBef>
                <a:spcPts val="0"/>
              </a:spcBef>
              <a:spcAft>
                <a:spcPts val="0"/>
              </a:spcAft>
              <a:buNone/>
            </a:pPr>
            <a:endParaRPr sz="1400" dirty="0"/>
          </a:p>
          <a:p>
            <a:r>
              <a:rPr lang="en-US" sz="1400" dirty="0"/>
              <a:t>Do not allow the host IP to communicate with Unknown IPs or provide a port range to handle dynamic ports. Best of all, close all ports that does not need to be open.</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This solution will reduce possilbe access points to the server and make it harder for hackers to gain access to the server. </a:t>
            </a:r>
            <a:endParaRPr sz="1400" dirty="0"/>
          </a:p>
          <a:p>
            <a:pPr marL="0" lvl="0" indent="0" algn="l" rtl="0">
              <a:spcBef>
                <a:spcPts val="0"/>
              </a:spcBef>
              <a:spcAft>
                <a:spcPts val="0"/>
              </a:spcAft>
              <a:buNone/>
            </a:pP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unauthorized access?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Any attempt to access the server directory via the URL.</a:t>
            </a:r>
          </a:p>
          <a:p>
            <a:pPr marL="0" lvl="0" indent="0" algn="l" rtl="0">
              <a:spcBef>
                <a:spcPts val="0"/>
              </a:spcBef>
              <a:spcAft>
                <a:spcPts val="0"/>
              </a:spcAft>
              <a:buNone/>
            </a:pPr>
            <a:r>
              <a:rPr lang="en-US" sz="1400" dirty="0"/>
              <a:t>Use filter to block URLs containing command or escape code</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0</a:t>
            </a:r>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p>
          <a:p>
            <a:pPr marL="285750" lvl="0" indent="-285750" algn="l" rtl="0">
              <a:spcBef>
                <a:spcPts val="0"/>
              </a:spcBef>
              <a:spcAft>
                <a:spcPts val="0"/>
              </a:spcAft>
              <a:buFont typeface="Arial" panose="020B0604020202020204" pitchFamily="34" charset="0"/>
              <a:buChar char="•"/>
            </a:pPr>
            <a:r>
              <a:rPr lang="en" sz="1400" dirty="0"/>
              <a:t>First, move HTTP access to port 443</a:t>
            </a:r>
          </a:p>
          <a:p>
            <a:pPr marL="285750" lvl="0" indent="-285750" algn="l" rtl="0">
              <a:spcBef>
                <a:spcPts val="0"/>
              </a:spcBef>
              <a:spcAft>
                <a:spcPts val="0"/>
              </a:spcAft>
              <a:buFont typeface="Arial" panose="020B0604020202020204" pitchFamily="34" charset="0"/>
              <a:buChar char="•"/>
            </a:pPr>
            <a:r>
              <a:rPr lang="en-US" sz="1400" dirty="0"/>
              <a:t>V</a:t>
            </a:r>
            <a:r>
              <a:rPr lang="en" sz="1400" dirty="0"/>
              <a:t>alidate users input from browser</a:t>
            </a:r>
          </a:p>
          <a:p>
            <a:pPr marL="285750" lvl="0" indent="-285750" algn="l" rtl="0">
              <a:spcBef>
                <a:spcPts val="0"/>
              </a:spcBef>
              <a:spcAft>
                <a:spcPts val="0"/>
              </a:spcAft>
              <a:buFont typeface="Arial" panose="020B0604020202020204" pitchFamily="34" charset="0"/>
              <a:buChar char="•"/>
            </a:pPr>
            <a:r>
              <a:rPr lang="en" sz="1400" dirty="0"/>
              <a:t>Keep up to date with current patches</a:t>
            </a:r>
          </a:p>
          <a:p>
            <a:pPr marL="0" lvl="0" indent="0" algn="l" rtl="0">
              <a:spcBef>
                <a:spcPts val="0"/>
              </a:spcBef>
              <a:spcAft>
                <a:spcPts val="0"/>
              </a:spcAft>
              <a:buClr>
                <a:schemeClr val="dk1"/>
              </a:buClr>
              <a:buSzPts val="1100"/>
              <a:buFont typeface="Arial"/>
              <a:buNone/>
            </a:pPr>
            <a:r>
              <a:rPr lang="en" sz="1400" dirty="0"/>
              <a:t>Describe the solution. If possible, provide required command lines. </a:t>
            </a:r>
            <a:endParaRPr sz="1400" dirty="0"/>
          </a:p>
          <a:p>
            <a:pPr marL="0" lvl="0" indent="0" algn="l" rtl="0">
              <a:spcBef>
                <a:spcPts val="0"/>
              </a:spcBef>
              <a:spcAft>
                <a:spcPts val="0"/>
              </a:spcAft>
              <a:buNone/>
            </a:pPr>
            <a:r>
              <a:rPr lang="en-US" sz="1400" dirty="0"/>
              <a:t>Path traversal attacks rely on two vulnerable elements: the web application code and the web server configuration. By taking care to avoid vulnerabilities in both areas, you can mitigate the majority of such attacks. </a:t>
            </a:r>
            <a:endParaRPr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brute force attacks?</a:t>
            </a:r>
            <a:endParaRPr sz="1400" dirty="0"/>
          </a:p>
          <a:p>
            <a:pPr>
              <a:buClr>
                <a:schemeClr val="dk1"/>
              </a:buClr>
              <a:buSzPts val="1100"/>
            </a:pPr>
            <a:endParaRPr lang="en-US" sz="1400" dirty="0"/>
          </a:p>
          <a:p>
            <a:pPr marL="285750" indent="-285750">
              <a:buClr>
                <a:schemeClr val="dk1"/>
              </a:buClr>
              <a:buSzPts val="1100"/>
              <a:buFont typeface="Arial" panose="020B0604020202020204" pitchFamily="34" charset="0"/>
              <a:buChar char="•"/>
            </a:pPr>
            <a:r>
              <a:rPr lang="en-US" sz="1400" dirty="0"/>
              <a:t>Number of unsuccessful logins in a specific time frame </a:t>
            </a:r>
          </a:p>
          <a:p>
            <a:pPr marL="285750" indent="-285750">
              <a:buClr>
                <a:schemeClr val="dk1"/>
              </a:buClr>
              <a:buSzPts val="1100"/>
              <a:buFont typeface="Arial" panose="020B0604020202020204" pitchFamily="34" charset="0"/>
              <a:buChar char="•"/>
            </a:pPr>
            <a:r>
              <a:rPr lang="en-US" sz="1400" dirty="0"/>
              <a:t>Lock Account after a specified unsuccessful logins and send an alarm</a:t>
            </a:r>
            <a:endParaRPr sz="1400" dirty="0"/>
          </a:p>
          <a:p>
            <a:pPr marL="0" lvl="0" indent="0" algn="l" rtl="0">
              <a:spcBef>
                <a:spcPts val="0"/>
              </a:spcBef>
              <a:spcAft>
                <a:spcPts val="0"/>
              </a:spcAft>
              <a:buClr>
                <a:schemeClr val="dk1"/>
              </a:buClr>
              <a:buSzPts val="1100"/>
              <a:buFont typeface="Arial"/>
              <a:buNone/>
            </a:pPr>
            <a:endParaRPr lang="en"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a:t>
            </a:r>
          </a:p>
          <a:p>
            <a:pPr marL="0" lvl="0" indent="0" algn="l" rtl="0">
              <a:spcBef>
                <a:spcPts val="0"/>
              </a:spcBef>
              <a:spcAft>
                <a:spcPts val="0"/>
              </a:spcAft>
              <a:buClr>
                <a:schemeClr val="dk1"/>
              </a:buClr>
              <a:buSzPts val="1100"/>
              <a:buFont typeface="Arial"/>
              <a:buNone/>
            </a:pPr>
            <a:r>
              <a:rPr lang="en-US" sz="1400" dirty="0"/>
              <a:t>A</a:t>
            </a:r>
            <a:r>
              <a:rPr lang="en" sz="1400" dirty="0"/>
              <a:t>fter 4 attempts, lock account for 10 min</a:t>
            </a: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brute force attacks?</a:t>
            </a:r>
            <a:endParaRPr sz="1400" dirty="0"/>
          </a:p>
          <a:p>
            <a:pPr marL="285750" lvl="0" indent="-285750" algn="l" rtl="0">
              <a:spcBef>
                <a:spcPts val="0"/>
              </a:spcBef>
              <a:spcAft>
                <a:spcPts val="0"/>
              </a:spcAft>
              <a:buFont typeface="Arial" panose="020B0604020202020204" pitchFamily="34" charset="0"/>
              <a:buChar char="•"/>
            </a:pPr>
            <a:r>
              <a:rPr lang="en-US" sz="1400" dirty="0"/>
              <a:t>Limit logins to a Specified IP address</a:t>
            </a:r>
          </a:p>
          <a:p>
            <a:pPr marL="285750" lvl="0" indent="-285750" algn="l" rtl="0">
              <a:spcBef>
                <a:spcPts val="0"/>
              </a:spcBef>
              <a:spcAft>
                <a:spcPts val="0"/>
              </a:spcAft>
              <a:buFont typeface="Arial" panose="020B0604020202020204" pitchFamily="34" charset="0"/>
              <a:buChar char="•"/>
            </a:pPr>
            <a:r>
              <a:rPr lang="en-US" sz="1400" dirty="0"/>
              <a:t>2 Factor Authentication</a:t>
            </a:r>
          </a:p>
          <a:p>
            <a:pPr marL="285750" lvl="0" indent="-285750" algn="l" rtl="0">
              <a:spcBef>
                <a:spcPts val="0"/>
              </a:spcBef>
              <a:spcAft>
                <a:spcPts val="0"/>
              </a:spcAft>
              <a:buFont typeface="Arial" panose="020B0604020202020204" pitchFamily="34" charset="0"/>
              <a:buChar char="•"/>
            </a:pPr>
            <a:r>
              <a:rPr lang="en-US" sz="1400" dirty="0"/>
              <a:t>Account Lockout after Failed attempts</a:t>
            </a:r>
          </a:p>
          <a:p>
            <a:pPr marL="285750" lvl="0" indent="-285750" algn="l" rtl="0">
              <a:spcBef>
                <a:spcPts val="0"/>
              </a:spcBef>
              <a:spcAft>
                <a:spcPts val="0"/>
              </a:spcAft>
              <a:buFont typeface="Arial" panose="020B0604020202020204" pitchFamily="34" charset="0"/>
              <a:buChar char="•"/>
            </a:pPr>
            <a:r>
              <a:rPr lang="en-US" sz="1400" dirty="0"/>
              <a:t>Increase password complexity</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r>
              <a:rPr lang="en-US" sz="1400" dirty="0"/>
              <a:t>There is no such thing as 100% safe, but by applying these measures would prevent brute force attack. </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access to this directory?</a:t>
            </a:r>
            <a:endParaRPr sz="1400" dirty="0"/>
          </a:p>
          <a:p>
            <a:pPr marL="0" lvl="0" indent="0" algn="l" rtl="0">
              <a:spcBef>
                <a:spcPts val="0"/>
              </a:spcBef>
              <a:spcAft>
                <a:spcPts val="0"/>
              </a:spcAft>
              <a:buNone/>
            </a:pPr>
            <a:endParaRPr sz="1400" dirty="0"/>
          </a:p>
          <a:p>
            <a:pPr marL="285750" lvl="0" indent="-285750" algn="l" rtl="0">
              <a:spcBef>
                <a:spcPts val="0"/>
              </a:spcBef>
              <a:spcAft>
                <a:spcPts val="0"/>
              </a:spcAft>
              <a:buFont typeface="Arial" panose="020B0604020202020204" pitchFamily="34" charset="0"/>
              <a:buChar char="•"/>
            </a:pPr>
            <a:r>
              <a:rPr lang="en-US" sz="1400" dirty="0"/>
              <a:t>Monitor who access the server and what they are doing base on their privilege, send alarm for every violation.</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a:t>
            </a:r>
            <a:r>
              <a:rPr lang="en-US" sz="1400" dirty="0"/>
              <a:t>1</a:t>
            </a: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control access?</a:t>
            </a:r>
            <a:endParaRPr sz="1400" dirty="0"/>
          </a:p>
          <a:p>
            <a:pPr marL="285750" lvl="0" indent="-285750" algn="l" rtl="0">
              <a:spcBef>
                <a:spcPts val="0"/>
              </a:spcBef>
              <a:spcAft>
                <a:spcPts val="0"/>
              </a:spcAft>
              <a:buFont typeface="Arial" panose="020B0604020202020204" pitchFamily="34" charset="0"/>
              <a:buChar char="•"/>
            </a:pPr>
            <a:r>
              <a:rPr lang="en-US" sz="1400" dirty="0"/>
              <a:t>Limit privileges and points of administration</a:t>
            </a:r>
          </a:p>
          <a:p>
            <a:pPr marL="285750" lvl="0" indent="-285750" algn="l" rtl="0">
              <a:spcBef>
                <a:spcPts val="0"/>
              </a:spcBef>
              <a:spcAft>
                <a:spcPts val="0"/>
              </a:spcAft>
              <a:buFont typeface="Arial" panose="020B0604020202020204" pitchFamily="34" charset="0"/>
              <a:buChar char="•"/>
            </a:pPr>
            <a:r>
              <a:rPr lang="en-US" sz="1400" dirty="0"/>
              <a:t>Use secure protocols</a:t>
            </a:r>
          </a:p>
          <a:p>
            <a:pPr marL="285750" lvl="0" indent="-285750" algn="l" rtl="0">
              <a:spcBef>
                <a:spcPts val="0"/>
              </a:spcBef>
              <a:spcAft>
                <a:spcPts val="0"/>
              </a:spcAft>
              <a:buFont typeface="Arial" panose="020B0604020202020204" pitchFamily="34" charset="0"/>
              <a:buChar char="•"/>
            </a:pPr>
            <a:r>
              <a:rPr lang="en-US" sz="1400" dirty="0"/>
              <a:t>Restrict access </a:t>
            </a:r>
            <a:endParaRPr sz="1400" dirty="0"/>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line(s). </a:t>
            </a:r>
            <a:endParaRPr sz="1400" dirty="0"/>
          </a:p>
          <a:p>
            <a:pPr marL="0" lvl="0" indent="0" algn="l" rtl="0">
              <a:spcBef>
                <a:spcPts val="0"/>
              </a:spcBef>
              <a:spcAft>
                <a:spcPts val="0"/>
              </a:spcAft>
              <a:buNone/>
            </a:pPr>
            <a:r>
              <a:rPr lang="en-US" sz="1400" dirty="0"/>
              <a:t>While every employee might need access to the server, not all of them require total access. Only give access to what they need.</a:t>
            </a: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kind of alarm can be set to detect future file uploads?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Define allowable type of file that user can upload</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dirty="0"/>
              <a:t>What threshold would you set to activate this alarm? 1</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484778"/>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285750" lvl="0" indent="-285750" algn="l" rtl="0">
              <a:spcBef>
                <a:spcPts val="0"/>
              </a:spcBef>
              <a:spcAft>
                <a:spcPts val="0"/>
              </a:spcAft>
              <a:buFont typeface="Arial" panose="020B0604020202020204" pitchFamily="34" charset="0"/>
              <a:buChar char="•"/>
            </a:pPr>
            <a:r>
              <a:rPr lang="en-US" sz="1400" dirty="0"/>
              <a:t>Store uploaded files in a database</a:t>
            </a:r>
          </a:p>
          <a:p>
            <a:pPr marL="285750" lvl="0" indent="-285750" algn="l" rtl="0">
              <a:spcBef>
                <a:spcPts val="0"/>
              </a:spcBef>
              <a:spcAft>
                <a:spcPts val="0"/>
              </a:spcAft>
              <a:buFont typeface="Arial" panose="020B0604020202020204" pitchFamily="34" charset="0"/>
              <a:buChar char="•"/>
            </a:pPr>
            <a:r>
              <a:rPr lang="en-US" sz="1400" dirty="0"/>
              <a:t>Configure a folder inside of web root as web inaccessible</a:t>
            </a:r>
          </a:p>
          <a:p>
            <a:pPr marL="285750" lvl="0" indent="-285750" algn="l" rtl="0">
              <a:spcBef>
                <a:spcPts val="0"/>
              </a:spcBef>
              <a:spcAft>
                <a:spcPts val="0"/>
              </a:spcAft>
              <a:buFont typeface="Arial" panose="020B0604020202020204" pitchFamily="34" charset="0"/>
              <a:buChar char="•"/>
            </a:pPr>
            <a:r>
              <a:rPr lang="en-US" sz="1400" dirty="0"/>
              <a:t>File names and extensions of uploaded files should be change</a:t>
            </a:r>
          </a:p>
          <a:p>
            <a:pPr marL="0" lvl="0" indent="0" algn="l" rtl="0">
              <a:spcBef>
                <a:spcPts val="0"/>
              </a:spcBef>
              <a:spcAft>
                <a:spcPts val="0"/>
              </a:spcAft>
              <a:buClr>
                <a:schemeClr val="dk1"/>
              </a:buClr>
              <a:buSzPts val="1100"/>
              <a:buFont typeface="Arial"/>
              <a:buNone/>
            </a:pPr>
            <a:r>
              <a:rPr lang="en" sz="1400" dirty="0"/>
              <a:t>Describe the solution. If possible, provide the required command line. </a:t>
            </a:r>
            <a:endParaRPr sz="1400" dirty="0"/>
          </a:p>
          <a:p>
            <a:pPr marL="0" lvl="0" indent="0" algn="l" rtl="0">
              <a:spcBef>
                <a:spcPts val="0"/>
              </a:spcBef>
              <a:spcAft>
                <a:spcPts val="0"/>
              </a:spcAft>
              <a:buClr>
                <a:schemeClr val="dk1"/>
              </a:buClr>
              <a:buSzPts val="1100"/>
              <a:buFont typeface="Arial"/>
              <a:buNone/>
            </a:pPr>
            <a:r>
              <a:rPr lang="en-US" sz="1400" dirty="0"/>
              <a:t>shell upload vulnerabilities can be effectively prevented by blocking direct access to uploaded files and limiting the ability of users to upload files.</a:t>
            </a: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255.255.255.0 = 24</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Unbutu</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Unbutu</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192.168.1.90</a:t>
            </a:r>
            <a:endParaRPr dirty="0"/>
          </a:p>
          <a:p>
            <a:pPr marL="0" lvl="0" indent="0" algn="l" rtl="0">
              <a:spcBef>
                <a:spcPts val="0"/>
              </a:spcBef>
              <a:spcAft>
                <a:spcPts val="0"/>
              </a:spcAft>
              <a:buClr>
                <a:schemeClr val="dk1"/>
              </a:buClr>
              <a:buSzPts val="1100"/>
              <a:buFont typeface="Arial"/>
              <a:buNone/>
            </a:pPr>
            <a:r>
              <a:rPr lang="en" dirty="0"/>
              <a:t>OS: unbutu</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1A55F0B-601D-44B1-901C-507790EC7CD9}"/>
              </a:ext>
            </a:extLst>
          </p:cNvPr>
          <p:cNvPicPr>
            <a:picLocks noChangeAspect="1"/>
          </p:cNvPicPr>
          <p:nvPr/>
        </p:nvPicPr>
        <p:blipFill>
          <a:blip r:embed="rId3"/>
          <a:srcRect/>
          <a:stretch/>
        </p:blipFill>
        <p:spPr>
          <a:xfrm>
            <a:off x="1780954" y="934336"/>
            <a:ext cx="3975801" cy="39758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1106961012"/>
              </p:ext>
            </p:extLst>
          </p:nvPr>
        </p:nvGraphicFramePr>
        <p:xfrm>
          <a:off x="419800" y="1198750"/>
          <a:ext cx="8346600" cy="3577125"/>
        </p:xfrm>
        <a:graphic>
          <a:graphicData uri="http://schemas.openxmlformats.org/drawingml/2006/table">
            <a:tbl>
              <a:tblPr>
                <a:noFill/>
                <a:tableStyleId>{A685BA82-7126-4422-B75E-466D96B5A961}</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Capstone (</a:t>
                      </a:r>
                      <a:r>
                        <a:rPr lang="en-US" sz="1200" dirty="0" err="1">
                          <a:latin typeface="Roboto"/>
                          <a:ea typeface="Roboto"/>
                          <a:cs typeface="Roboto"/>
                          <a:sym typeface="Roboto"/>
                        </a:rPr>
                        <a:t>Webdav</a:t>
                      </a:r>
                      <a:r>
                        <a:rPr lang="en-US" sz="1200" dirty="0">
                          <a:latin typeface="Roboto"/>
                          <a:ea typeface="Roboto"/>
                          <a:cs typeface="Roboto"/>
                          <a:sym typeface="Roboto"/>
                        </a:rPr>
                        <a: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Company Webserver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Pen Testing Machine: Use to search for vulnerabilities. </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House all the logs to include </a:t>
                      </a:r>
                      <a:r>
                        <a:rPr lang="en-US" sz="1200" dirty="0" err="1">
                          <a:latin typeface="Roboto"/>
                          <a:ea typeface="Roboto"/>
                          <a:cs typeface="Roboto"/>
                          <a:sym typeface="Roboto"/>
                        </a:rPr>
                        <a:t>Metricbeat</a:t>
                      </a:r>
                      <a:r>
                        <a:rPr lang="en-US" sz="1200" dirty="0">
                          <a:latin typeface="Roboto"/>
                          <a:ea typeface="Roboto"/>
                          <a:cs typeface="Roboto"/>
                          <a:sym typeface="Roboto"/>
                        </a:rPr>
                        <a:t>, </a:t>
                      </a:r>
                      <a:r>
                        <a:rPr lang="en-US" sz="1200" dirty="0" err="1">
                          <a:latin typeface="Roboto"/>
                          <a:ea typeface="Roboto"/>
                          <a:cs typeface="Roboto"/>
                          <a:sym typeface="Roboto"/>
                        </a:rPr>
                        <a:t>Filebeat</a:t>
                      </a:r>
                      <a:r>
                        <a:rPr lang="en-US" sz="1200" dirty="0">
                          <a:latin typeface="Roboto"/>
                          <a:ea typeface="Roboto"/>
                          <a:cs typeface="Roboto"/>
                          <a:sym typeface="Roboto"/>
                        </a:rPr>
                        <a:t> and </a:t>
                      </a:r>
                      <a:r>
                        <a:rPr lang="en-US" sz="1200" dirty="0" err="1">
                          <a:latin typeface="Roboto"/>
                          <a:ea typeface="Roboto"/>
                          <a:cs typeface="Roboto"/>
                          <a:sym typeface="Roboto"/>
                        </a:rPr>
                        <a:t>Packetbeat</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Gateway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Allow Access to the company network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1681055569"/>
              </p:ext>
            </p:extLst>
          </p:nvPr>
        </p:nvGraphicFramePr>
        <p:xfrm>
          <a:off x="382772" y="1201900"/>
          <a:ext cx="7515550" cy="3506320"/>
        </p:xfrm>
        <a:graphic>
          <a:graphicData uri="http://schemas.openxmlformats.org/drawingml/2006/table">
            <a:tbl>
              <a:tblPr>
                <a:noFill/>
                <a:tableStyleId>{A685BA82-7126-4422-B75E-466D96B5A961}</a:tableStyleId>
              </a:tblPr>
              <a:tblGrid>
                <a:gridCol w="194055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1200" dirty="0">
                          <a:latin typeface="Roboto"/>
                          <a:ea typeface="Roboto"/>
                          <a:cs typeface="Roboto"/>
                          <a:sym typeface="Roboto"/>
                        </a:rPr>
                        <a:t>Path Traversal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 path traversal attack or directory traversal aims to access files and directories that are stored outside the web root folder.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An attacker can gain access to sensitive and system information on the system, delete or modify files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Weak Password Policy</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Password strength is the measure of effectiveness a password resists guessing and brute force attacks.</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Weak passwords are an easy target for brute force attacks which will lead to compromise system security.</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File Inclusion</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It is when an application builds a path to execute codes using an attacker-controlled variable in a way that allows the attacker to control which file is executed at run time.</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Successful exploitation of a file inclusion vulnerability will result in remote code execution on the web server that runs the affected web application.</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r>
              <a:rPr lang="en" dirty="0"/>
              <a:t>Exploitation: </a:t>
            </a:r>
            <a:r>
              <a:rPr lang="en-US" sz="2400" dirty="0">
                <a:latin typeface="Roboto"/>
                <a:ea typeface="Roboto"/>
                <a:cs typeface="Roboto"/>
                <a:sym typeface="Roboto"/>
              </a:rPr>
              <a:t>Path Traversal </a:t>
            </a:r>
            <a:br>
              <a:rPr lang="en-US" sz="2400" dirty="0">
                <a:latin typeface="Roboto"/>
                <a:ea typeface="Roboto"/>
                <a:cs typeface="Roboto"/>
                <a:sym typeface="Roboto"/>
              </a:rPr>
            </a:b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After using NMAP 192.168.1.0/24, I find out that Port 80 was opened.</a:t>
            </a:r>
          </a:p>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By typing the absolute path to the folder in the Uniform Resource Locator (URL) search bar. I was able to access a secret folder.</a:t>
            </a: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It allowed me to access a password protected file within the network</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dirty="0">
                <a:latin typeface="Roboto"/>
                <a:ea typeface="Roboto"/>
                <a:cs typeface="Roboto"/>
                <a:sym typeface="Roboto"/>
              </a:rPr>
              <a:t>[INSERT: screenshot or command output illustrating the exploit.]</a:t>
            </a:r>
          </a:p>
        </p:txBody>
      </p:sp>
      <p:pic>
        <p:nvPicPr>
          <p:cNvPr id="4" name="Picture 3">
            <a:extLst>
              <a:ext uri="{FF2B5EF4-FFF2-40B4-BE49-F238E27FC236}">
                <a16:creationId xmlns:a16="http://schemas.microsoft.com/office/drawing/2014/main" id="{6B936F41-9777-4011-B0E2-9F52E128E90E}"/>
              </a:ext>
            </a:extLst>
          </p:cNvPr>
          <p:cNvPicPr>
            <a:picLocks noChangeAspect="1"/>
          </p:cNvPicPr>
          <p:nvPr/>
        </p:nvPicPr>
        <p:blipFill>
          <a:blip r:embed="rId3"/>
          <a:stretch>
            <a:fillRect/>
          </a:stretch>
        </p:blipFill>
        <p:spPr>
          <a:xfrm>
            <a:off x="6043040" y="1421383"/>
            <a:ext cx="2786635" cy="29308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US" dirty="0">
                <a:solidFill>
                  <a:schemeClr val="dk1"/>
                </a:solidFill>
              </a:rPr>
              <a:t>Weak Password Policy</a:t>
            </a:r>
            <a:br>
              <a:rPr lang="en-US" dirty="0">
                <a:solidFill>
                  <a:schemeClr val="dk1"/>
                </a:solidFill>
              </a:rPr>
            </a:b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I used Hydra to crack Ashton’s password</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hydra -l </a:t>
            </a:r>
            <a:r>
              <a:rPr lang="en-US" sz="1200" dirty="0" err="1">
                <a:latin typeface="Roboto"/>
                <a:ea typeface="Roboto"/>
                <a:cs typeface="Roboto"/>
                <a:sym typeface="Roboto"/>
              </a:rPr>
              <a:t>ashton</a:t>
            </a:r>
            <a:r>
              <a:rPr lang="en-US" sz="1200" dirty="0">
                <a:latin typeface="Roboto"/>
                <a:ea typeface="Roboto"/>
                <a:cs typeface="Roboto"/>
                <a:sym typeface="Roboto"/>
              </a:rPr>
              <a:t> -P /</a:t>
            </a:r>
            <a:r>
              <a:rPr lang="en-US" sz="1200" dirty="0" err="1">
                <a:latin typeface="Roboto"/>
                <a:ea typeface="Roboto"/>
                <a:cs typeface="Roboto"/>
                <a:sym typeface="Roboto"/>
              </a:rPr>
              <a:t>usr</a:t>
            </a:r>
            <a:r>
              <a:rPr lang="en-US" sz="1200" dirty="0">
                <a:latin typeface="Roboto"/>
                <a:ea typeface="Roboto"/>
                <a:cs typeface="Roboto"/>
                <a:sym typeface="Roboto"/>
              </a:rPr>
              <a:t>/share/wordlists/rockyou.txt -s 80 -f -</a:t>
            </a:r>
            <a:r>
              <a:rPr lang="en-US" sz="1200" dirty="0" err="1">
                <a:latin typeface="Roboto"/>
                <a:ea typeface="Roboto"/>
                <a:cs typeface="Roboto"/>
                <a:sym typeface="Roboto"/>
              </a:rPr>
              <a:t>vV</a:t>
            </a:r>
            <a:r>
              <a:rPr lang="en-US" sz="1200" dirty="0">
                <a:latin typeface="Roboto"/>
                <a:ea typeface="Roboto"/>
                <a:cs typeface="Roboto"/>
                <a:sym typeface="Roboto"/>
              </a:rPr>
              <a:t> 192.168.1.105 http-get /</a:t>
            </a:r>
            <a:r>
              <a:rPr lang="en-US" sz="1200" dirty="0" err="1">
                <a:latin typeface="Roboto"/>
                <a:ea typeface="Roboto"/>
                <a:cs typeface="Roboto"/>
                <a:sym typeface="Roboto"/>
              </a:rPr>
              <a:t>company_folders</a:t>
            </a:r>
            <a:r>
              <a:rPr lang="en-US" sz="1200" dirty="0">
                <a:latin typeface="Roboto"/>
                <a:ea typeface="Roboto"/>
                <a:cs typeface="Roboto"/>
                <a:sym typeface="Roboto"/>
              </a:rPr>
              <a:t>/</a:t>
            </a:r>
            <a:r>
              <a:rPr lang="en-US" sz="1200" dirty="0" err="1">
                <a:latin typeface="Roboto"/>
                <a:ea typeface="Roboto"/>
                <a:cs typeface="Roboto"/>
                <a:sym typeface="Roboto"/>
              </a:rPr>
              <a:t>secret_folder</a:t>
            </a: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T</a:t>
            </a:r>
            <a:r>
              <a:rPr lang="en" sz="1200" dirty="0">
                <a:latin typeface="Roboto"/>
                <a:ea typeface="Roboto"/>
                <a:cs typeface="Roboto"/>
                <a:sym typeface="Roboto"/>
              </a:rPr>
              <a:t>he exploit gave me the ‘How to’ and appropriate credential to log on to the company server. </a:t>
            </a:r>
            <a:endParaRPr sz="12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9FA03746-FD68-435E-9D9D-EE7C95869CB0}"/>
              </a:ext>
            </a:extLst>
          </p:cNvPr>
          <p:cNvPicPr>
            <a:picLocks noChangeAspect="1"/>
          </p:cNvPicPr>
          <p:nvPr/>
        </p:nvPicPr>
        <p:blipFill>
          <a:blip r:embed="rId3"/>
          <a:stretch>
            <a:fillRect/>
          </a:stretch>
        </p:blipFill>
        <p:spPr>
          <a:xfrm>
            <a:off x="6264902" y="1520790"/>
            <a:ext cx="2467556" cy="273405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8533</TotalTime>
  <Words>1699</Words>
  <Application>Microsoft Office PowerPoint</Application>
  <PresentationFormat>On-screen Show (16:9)</PresentationFormat>
  <Paragraphs>211</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Roboto Light</vt:lpstr>
      <vt:lpstr>Roboto Thin</vt:lpstr>
      <vt:lpstr>Roboto Black</vt:lpstr>
      <vt:lpstr>Roboto Medium</vt:lpstr>
      <vt:lpstr>Roboto</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Path Traversal  </vt:lpstr>
      <vt:lpstr>Exploitation: Weak Password Policy </vt:lpstr>
      <vt:lpstr>Exploitation: File Inclusion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ardan goin</dc:creator>
  <cp:lastModifiedBy>ardan goin</cp:lastModifiedBy>
  <cp:revision>33</cp:revision>
  <dcterms:modified xsi:type="dcterms:W3CDTF">2020-09-20T14:37:40Z</dcterms:modified>
</cp:coreProperties>
</file>